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3" r:id="rId6"/>
    <p:sldId id="286" r:id="rId7"/>
    <p:sldId id="299" r:id="rId8"/>
    <p:sldId id="277" r:id="rId9"/>
    <p:sldId id="287" r:id="rId10"/>
    <p:sldId id="292" r:id="rId11"/>
    <p:sldId id="302" r:id="rId12"/>
    <p:sldId id="309" r:id="rId13"/>
    <p:sldId id="310" r:id="rId14"/>
    <p:sldId id="305" r:id="rId15"/>
    <p:sldId id="303" r:id="rId16"/>
    <p:sldId id="306" r:id="rId17"/>
    <p:sldId id="307" r:id="rId18"/>
    <p:sldId id="308" r:id="rId19"/>
    <p:sldId id="295" r:id="rId20"/>
    <p:sldId id="317" r:id="rId21"/>
    <p:sldId id="311" r:id="rId22"/>
    <p:sldId id="312" r:id="rId23"/>
    <p:sldId id="296" r:id="rId24"/>
    <p:sldId id="300" r:id="rId25"/>
    <p:sldId id="313" r:id="rId26"/>
    <p:sldId id="282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 autoAdjust="0"/>
    <p:restoredTop sz="57007" autoAdjust="0"/>
  </p:normalViewPr>
  <p:slideViewPr>
    <p:cSldViewPr snapToGrid="0">
      <p:cViewPr varScale="1">
        <p:scale>
          <a:sx n="70" d="100"/>
          <a:sy n="70" d="100"/>
        </p:scale>
        <p:origin x="26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4" d="100"/>
        <a:sy n="204" d="100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/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3DC8B9-6D0D-D24F-9513-3800E2C7D06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DCC2976-BD0F-274F-B4BD-CA98DB94F8B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Model detector configurations</a:t>
          </a:r>
        </a:p>
      </dgm:t>
    </dgm:pt>
    <dgm:pt modelId="{FB8EB260-E5B6-6F4E-8D57-30C431D63617}" type="parTrans" cxnId="{02F7E609-A423-E143-A654-134528047D75}">
      <dgm:prSet/>
      <dgm:spPr/>
      <dgm:t>
        <a:bodyPr/>
        <a:lstStyle/>
        <a:p>
          <a:endParaRPr lang="en-GB"/>
        </a:p>
      </dgm:t>
    </dgm:pt>
    <dgm:pt modelId="{D4C175A4-A450-3043-B40D-FFFE23A1E0CA}" type="sibTrans" cxnId="{02F7E609-A423-E143-A654-134528047D75}">
      <dgm:prSet/>
      <dgm:spPr/>
      <dgm:t>
        <a:bodyPr/>
        <a:lstStyle/>
        <a:p>
          <a:endParaRPr lang="en-GB"/>
        </a:p>
      </dgm:t>
    </dgm:pt>
    <dgm:pt modelId="{57BB61E2-74E8-3544-8284-7F3089E4DB5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Inject NR waveforms</a:t>
          </a:r>
        </a:p>
      </dgm:t>
    </dgm:pt>
    <dgm:pt modelId="{F37514F4-1026-F84C-83F0-F5454526159D}" type="parTrans" cxnId="{D6E5C58C-5A45-3049-8F15-ED6B107C3441}">
      <dgm:prSet/>
      <dgm:spPr/>
      <dgm:t>
        <a:bodyPr/>
        <a:lstStyle/>
        <a:p>
          <a:endParaRPr lang="en-GB"/>
        </a:p>
      </dgm:t>
    </dgm:pt>
    <dgm:pt modelId="{3303E0EB-1BC8-A44A-880B-5ECD2720C316}" type="sibTrans" cxnId="{D6E5C58C-5A45-3049-8F15-ED6B107C3441}">
      <dgm:prSet/>
      <dgm:spPr/>
      <dgm:t>
        <a:bodyPr/>
        <a:lstStyle/>
        <a:p>
          <a:endParaRPr lang="en-GB"/>
        </a:p>
      </dgm:t>
    </dgm:pt>
    <dgm:pt modelId="{C45C45F6-E4C5-C941-BB9E-C64A23D7F5F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Calculate detection rate</a:t>
          </a:r>
        </a:p>
      </dgm:t>
    </dgm:pt>
    <dgm:pt modelId="{FF92D71F-B468-014A-821A-250F245F7EDA}" type="parTrans" cxnId="{2B61536F-46FD-574D-8ACC-9EC5DF689BC3}">
      <dgm:prSet/>
      <dgm:spPr/>
      <dgm:t>
        <a:bodyPr/>
        <a:lstStyle/>
        <a:p>
          <a:endParaRPr lang="en-GB"/>
        </a:p>
      </dgm:t>
    </dgm:pt>
    <dgm:pt modelId="{86CAA6C3-3E6E-A64D-9B01-8DA1D32D621C}" type="sibTrans" cxnId="{2B61536F-46FD-574D-8ACC-9EC5DF689BC3}">
      <dgm:prSet/>
      <dgm:spPr/>
      <dgm:t>
        <a:bodyPr/>
        <a:lstStyle/>
        <a:p>
          <a:endParaRPr lang="en-GB"/>
        </a:p>
      </dgm:t>
    </dgm:pt>
    <dgm:pt modelId="{B05A569E-EF8F-0C4F-93D9-87415AE1EE9B}" type="pres">
      <dgm:prSet presAssocID="{CF3DC8B9-6D0D-D24F-9513-3800E2C7D064}" presName="Name0" presStyleCnt="0">
        <dgm:presLayoutVars>
          <dgm:dir/>
          <dgm:resizeHandles val="exact"/>
        </dgm:presLayoutVars>
      </dgm:prSet>
      <dgm:spPr/>
    </dgm:pt>
    <dgm:pt modelId="{3F1CAFAF-A725-8342-A68D-0A50E0CE6142}" type="pres">
      <dgm:prSet presAssocID="{2DCC2976-BD0F-274F-B4BD-CA98DB94F8BD}" presName="node" presStyleLbl="node1" presStyleIdx="0" presStyleCnt="3">
        <dgm:presLayoutVars>
          <dgm:bulletEnabled val="1"/>
        </dgm:presLayoutVars>
      </dgm:prSet>
      <dgm:spPr/>
    </dgm:pt>
    <dgm:pt modelId="{BF7483AC-BFD1-F844-A22C-0E7D3EFE8B84}" type="pres">
      <dgm:prSet presAssocID="{D4C175A4-A450-3043-B40D-FFFE23A1E0CA}" presName="sibTrans" presStyleLbl="sibTrans2D1" presStyleIdx="0" presStyleCnt="2"/>
      <dgm:spPr/>
    </dgm:pt>
    <dgm:pt modelId="{6C84D11F-3567-2C40-B318-ED0826E44DDF}" type="pres">
      <dgm:prSet presAssocID="{D4C175A4-A450-3043-B40D-FFFE23A1E0CA}" presName="connectorText" presStyleLbl="sibTrans2D1" presStyleIdx="0" presStyleCnt="2"/>
      <dgm:spPr/>
    </dgm:pt>
    <dgm:pt modelId="{E4227E8D-1351-7142-B95B-1A949BE4FD8B}" type="pres">
      <dgm:prSet presAssocID="{57BB61E2-74E8-3544-8284-7F3089E4DB54}" presName="node" presStyleLbl="node1" presStyleIdx="1" presStyleCnt="3">
        <dgm:presLayoutVars>
          <dgm:bulletEnabled val="1"/>
        </dgm:presLayoutVars>
      </dgm:prSet>
      <dgm:spPr/>
    </dgm:pt>
    <dgm:pt modelId="{68309806-7223-B549-B615-0782BB5D68DA}" type="pres">
      <dgm:prSet presAssocID="{3303E0EB-1BC8-A44A-880B-5ECD2720C316}" presName="sibTrans" presStyleLbl="sibTrans2D1" presStyleIdx="1" presStyleCnt="2"/>
      <dgm:spPr/>
    </dgm:pt>
    <dgm:pt modelId="{2BF39B5B-F46F-EF43-B752-E3D7B69095B8}" type="pres">
      <dgm:prSet presAssocID="{3303E0EB-1BC8-A44A-880B-5ECD2720C316}" presName="connectorText" presStyleLbl="sibTrans2D1" presStyleIdx="1" presStyleCnt="2"/>
      <dgm:spPr/>
    </dgm:pt>
    <dgm:pt modelId="{A5E82720-878A-7747-B919-E24F2F0BA19C}" type="pres">
      <dgm:prSet presAssocID="{C45C45F6-E4C5-C941-BB9E-C64A23D7F5F3}" presName="node" presStyleLbl="node1" presStyleIdx="2" presStyleCnt="3">
        <dgm:presLayoutVars>
          <dgm:bulletEnabled val="1"/>
        </dgm:presLayoutVars>
      </dgm:prSet>
      <dgm:spPr/>
    </dgm:pt>
  </dgm:ptLst>
  <dgm:cxnLst>
    <dgm:cxn modelId="{02F7E609-A423-E143-A654-134528047D75}" srcId="{CF3DC8B9-6D0D-D24F-9513-3800E2C7D064}" destId="{2DCC2976-BD0F-274F-B4BD-CA98DB94F8BD}" srcOrd="0" destOrd="0" parTransId="{FB8EB260-E5B6-6F4E-8D57-30C431D63617}" sibTransId="{D4C175A4-A450-3043-B40D-FFFE23A1E0CA}"/>
    <dgm:cxn modelId="{B0F05B39-8B4D-B543-B0D6-41FAC870689B}" type="presOf" srcId="{D4C175A4-A450-3043-B40D-FFFE23A1E0CA}" destId="{BF7483AC-BFD1-F844-A22C-0E7D3EFE8B84}" srcOrd="0" destOrd="0" presId="urn:microsoft.com/office/officeart/2005/8/layout/process1"/>
    <dgm:cxn modelId="{0E33E245-8FFA-A54A-AF57-98244DD1ED30}" type="presOf" srcId="{3303E0EB-1BC8-A44A-880B-5ECD2720C316}" destId="{68309806-7223-B549-B615-0782BB5D68DA}" srcOrd="0" destOrd="0" presId="urn:microsoft.com/office/officeart/2005/8/layout/process1"/>
    <dgm:cxn modelId="{A926DC55-2ECB-5A44-81E6-5FBA591400AA}" type="presOf" srcId="{57BB61E2-74E8-3544-8284-7F3089E4DB54}" destId="{E4227E8D-1351-7142-B95B-1A949BE4FD8B}" srcOrd="0" destOrd="0" presId="urn:microsoft.com/office/officeart/2005/8/layout/process1"/>
    <dgm:cxn modelId="{2B61536F-46FD-574D-8ACC-9EC5DF689BC3}" srcId="{CF3DC8B9-6D0D-D24F-9513-3800E2C7D064}" destId="{C45C45F6-E4C5-C941-BB9E-C64A23D7F5F3}" srcOrd="2" destOrd="0" parTransId="{FF92D71F-B468-014A-821A-250F245F7EDA}" sibTransId="{86CAA6C3-3E6E-A64D-9B01-8DA1D32D621C}"/>
    <dgm:cxn modelId="{D6E5C58C-5A45-3049-8F15-ED6B107C3441}" srcId="{CF3DC8B9-6D0D-D24F-9513-3800E2C7D064}" destId="{57BB61E2-74E8-3544-8284-7F3089E4DB54}" srcOrd="1" destOrd="0" parTransId="{F37514F4-1026-F84C-83F0-F5454526159D}" sibTransId="{3303E0EB-1BC8-A44A-880B-5ECD2720C316}"/>
    <dgm:cxn modelId="{3CB5B29A-948C-1142-A2EA-13CC24238135}" type="presOf" srcId="{3303E0EB-1BC8-A44A-880B-5ECD2720C316}" destId="{2BF39B5B-F46F-EF43-B752-E3D7B69095B8}" srcOrd="1" destOrd="0" presId="urn:microsoft.com/office/officeart/2005/8/layout/process1"/>
    <dgm:cxn modelId="{35F456A8-1EFA-E04F-ADB0-05F34BD95494}" type="presOf" srcId="{D4C175A4-A450-3043-B40D-FFFE23A1E0CA}" destId="{6C84D11F-3567-2C40-B318-ED0826E44DDF}" srcOrd="1" destOrd="0" presId="urn:microsoft.com/office/officeart/2005/8/layout/process1"/>
    <dgm:cxn modelId="{90DAD0B1-7D70-3846-A81A-2D36A906B738}" type="presOf" srcId="{2DCC2976-BD0F-274F-B4BD-CA98DB94F8BD}" destId="{3F1CAFAF-A725-8342-A68D-0A50E0CE6142}" srcOrd="0" destOrd="0" presId="urn:microsoft.com/office/officeart/2005/8/layout/process1"/>
    <dgm:cxn modelId="{2C4309C1-F488-5643-9F76-CD54943A8EE9}" type="presOf" srcId="{CF3DC8B9-6D0D-D24F-9513-3800E2C7D064}" destId="{B05A569E-EF8F-0C4F-93D9-87415AE1EE9B}" srcOrd="0" destOrd="0" presId="urn:microsoft.com/office/officeart/2005/8/layout/process1"/>
    <dgm:cxn modelId="{F74A46D2-9C15-0B43-B25D-18D956E74264}" type="presOf" srcId="{C45C45F6-E4C5-C941-BB9E-C64A23D7F5F3}" destId="{A5E82720-878A-7747-B919-E24F2F0BA19C}" srcOrd="0" destOrd="0" presId="urn:microsoft.com/office/officeart/2005/8/layout/process1"/>
    <dgm:cxn modelId="{FA73B174-6F9D-864E-8EDD-A714931224E4}" type="presParOf" srcId="{B05A569E-EF8F-0C4F-93D9-87415AE1EE9B}" destId="{3F1CAFAF-A725-8342-A68D-0A50E0CE6142}" srcOrd="0" destOrd="0" presId="urn:microsoft.com/office/officeart/2005/8/layout/process1"/>
    <dgm:cxn modelId="{A56A6E64-87B1-1E41-8580-823FF54F18EE}" type="presParOf" srcId="{B05A569E-EF8F-0C4F-93D9-87415AE1EE9B}" destId="{BF7483AC-BFD1-F844-A22C-0E7D3EFE8B84}" srcOrd="1" destOrd="0" presId="urn:microsoft.com/office/officeart/2005/8/layout/process1"/>
    <dgm:cxn modelId="{4EBFB31B-1DFB-874D-A268-B5C2BB6E15E7}" type="presParOf" srcId="{BF7483AC-BFD1-F844-A22C-0E7D3EFE8B84}" destId="{6C84D11F-3567-2C40-B318-ED0826E44DDF}" srcOrd="0" destOrd="0" presId="urn:microsoft.com/office/officeart/2005/8/layout/process1"/>
    <dgm:cxn modelId="{D5E3DB33-33E7-2441-B9C7-CBA50E347039}" type="presParOf" srcId="{B05A569E-EF8F-0C4F-93D9-87415AE1EE9B}" destId="{E4227E8D-1351-7142-B95B-1A949BE4FD8B}" srcOrd="2" destOrd="0" presId="urn:microsoft.com/office/officeart/2005/8/layout/process1"/>
    <dgm:cxn modelId="{A0E33BBD-20FA-EF42-AEDD-7A693AC29538}" type="presParOf" srcId="{B05A569E-EF8F-0C4F-93D9-87415AE1EE9B}" destId="{68309806-7223-B549-B615-0782BB5D68DA}" srcOrd="3" destOrd="0" presId="urn:microsoft.com/office/officeart/2005/8/layout/process1"/>
    <dgm:cxn modelId="{8D6F6663-B6C6-4C4A-9D84-DDFA50CA5DD6}" type="presParOf" srcId="{68309806-7223-B549-B615-0782BB5D68DA}" destId="{2BF39B5B-F46F-EF43-B752-E3D7B69095B8}" srcOrd="0" destOrd="0" presId="urn:microsoft.com/office/officeart/2005/8/layout/process1"/>
    <dgm:cxn modelId="{C34D8837-23D2-434F-ACDA-6177EABD4E8E}" type="presParOf" srcId="{B05A569E-EF8F-0C4F-93D9-87415AE1EE9B}" destId="{A5E82720-878A-7747-B919-E24F2F0BA19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AFAF-A725-8342-A68D-0A50E0CE6142}">
      <dsp:nvSpPr>
        <dsp:cNvPr id="0" name=""/>
        <dsp:cNvSpPr/>
      </dsp:nvSpPr>
      <dsp:spPr>
        <a:xfrm>
          <a:off x="5378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detector configurations</a:t>
          </a:r>
        </a:p>
      </dsp:txBody>
      <dsp:txXfrm>
        <a:off x="33631" y="123793"/>
        <a:ext cx="1551189" cy="908111"/>
      </dsp:txXfrm>
    </dsp:sp>
    <dsp:sp modelId="{BF7483AC-BFD1-F844-A22C-0E7D3EFE8B84}">
      <dsp:nvSpPr>
        <dsp:cNvPr id="0" name=""/>
        <dsp:cNvSpPr/>
      </dsp:nvSpPr>
      <dsp:spPr>
        <a:xfrm>
          <a:off x="1773843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73843" y="458237"/>
        <a:ext cx="238582" cy="239224"/>
      </dsp:txXfrm>
    </dsp:sp>
    <dsp:sp modelId="{E4227E8D-1351-7142-B95B-1A949BE4FD8B}">
      <dsp:nvSpPr>
        <dsp:cNvPr id="0" name=""/>
        <dsp:cNvSpPr/>
      </dsp:nvSpPr>
      <dsp:spPr>
        <a:xfrm>
          <a:off x="2256152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Inject NR waveforms</a:t>
          </a:r>
        </a:p>
      </dsp:txBody>
      <dsp:txXfrm>
        <a:off x="2284405" y="123793"/>
        <a:ext cx="1551189" cy="908111"/>
      </dsp:txXfrm>
    </dsp:sp>
    <dsp:sp modelId="{68309806-7223-B549-B615-0782BB5D68DA}">
      <dsp:nvSpPr>
        <dsp:cNvPr id="0" name=""/>
        <dsp:cNvSpPr/>
      </dsp:nvSpPr>
      <dsp:spPr>
        <a:xfrm>
          <a:off x="4024617" y="378495"/>
          <a:ext cx="340831" cy="398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24617" y="458237"/>
        <a:ext cx="238582" cy="239224"/>
      </dsp:txXfrm>
    </dsp:sp>
    <dsp:sp modelId="{A5E82720-878A-7747-B919-E24F2F0BA19C}">
      <dsp:nvSpPr>
        <dsp:cNvPr id="0" name=""/>
        <dsp:cNvSpPr/>
      </dsp:nvSpPr>
      <dsp:spPr>
        <a:xfrm>
          <a:off x="4506925" y="95540"/>
          <a:ext cx="1607695" cy="96461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Calculate detection rate</a:t>
          </a:r>
        </a:p>
      </dsp:txBody>
      <dsp:txXfrm>
        <a:off x="4535178" y="123793"/>
        <a:ext cx="1551189" cy="908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20/01/2023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20/01/2023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0089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32897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886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82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400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196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793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41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258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420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261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203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197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51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8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93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374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463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0120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407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669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9.png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0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25.jpeg"/><Relationship Id="rId4" Type="http://schemas.openxmlformats.org/officeDocument/2006/relationships/diagramData" Target="../diagrams/data8.xml"/><Relationship Id="rId9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7.png"/><Relationship Id="rId9" Type="http://schemas.microsoft.com/office/2007/relationships/diagramDrawing" Target="../diagrams/drawing1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Dyn9KbB_ze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Finding NEMO: </a:t>
            </a:r>
            <a:br>
              <a:rPr lang="en-GB" dirty="0"/>
            </a:br>
            <a:r>
              <a:rPr lang="en-GB" sz="4200" dirty="0"/>
              <a:t>Optimising a neutron star extreme matter observatory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Justin Yu </a:t>
            </a:r>
            <a:r>
              <a:rPr lang="en-GB" sz="2400" dirty="0"/>
              <a:t>(</a:t>
            </a:r>
            <a:r>
              <a:rPr lang="en-GB" sz="2400" u="sng" dirty="0"/>
              <a:t>juyu0917@uni.sydney.edu.au</a:t>
            </a:r>
            <a:r>
              <a:rPr lang="en-GB" sz="2400" dirty="0"/>
              <a:t>)</a:t>
            </a:r>
            <a:endParaRPr lang="en-GB" sz="2200" dirty="0"/>
          </a:p>
          <a:p>
            <a:pPr rtl="0"/>
            <a:r>
              <a:rPr lang="en-GB" dirty="0"/>
              <a:t>Supervisor: Bram </a:t>
            </a:r>
            <a:r>
              <a:rPr lang="en-GB" dirty="0" err="1"/>
              <a:t>Slagmolen</a:t>
            </a:r>
            <a:r>
              <a:rPr lang="en-GB" dirty="0"/>
              <a:t>, Lilli Sun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17EDAA-17F3-18A5-16A5-93A47C899CA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r="4183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C55152-AF9A-AA76-A099-3BAAA744EF84}"/>
              </a:ext>
            </a:extLst>
          </p:cNvPr>
          <p:cNvSpPr txBox="1"/>
          <p:nvPr/>
        </p:nvSpPr>
        <p:spPr>
          <a:xfrm>
            <a:off x="6253841" y="6388444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University of Warwick/Mark Garlick, CC BY 4.0 &lt;https://</a:t>
            </a:r>
            <a:r>
              <a:rPr lang="en-US" sz="600" dirty="0" err="1">
                <a:solidFill>
                  <a:schemeClr val="bg1"/>
                </a:solidFill>
              </a:rPr>
              <a:t>creativecommons.org</a:t>
            </a:r>
            <a:r>
              <a:rPr lang="en-US" sz="600" dirty="0">
                <a:solidFill>
                  <a:schemeClr val="bg1"/>
                </a:solidFill>
              </a:rPr>
              <a:t>/licenses/by/4.0&gt;,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68B4-3A5E-75A6-0337-434E393D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F70B7-BED9-657C-011C-0350E5D005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Advancing the detector layout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032D891-9FF9-3130-6E99-1AC162B06123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dirty="0"/>
                  <a:t>Quantum shot noise ASD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∝1/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𝑎𝑟𝑚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Power recycling (PRM) recycles carrier</a:t>
                </a:r>
              </a:p>
              <a:p>
                <a:r>
                  <a:rPr lang="en-US" dirty="0"/>
                  <a:t>Nominal arm circulating power: 4.5MW</a:t>
                </a:r>
              </a:p>
              <a:p>
                <a:r>
                  <a:rPr lang="en-US" dirty="0"/>
                  <a:t>Given ITM transmittivity, PRM is impedance matched</a:t>
                </a:r>
              </a:p>
              <a:p>
                <a:r>
                  <a:rPr lang="en-US" dirty="0"/>
                  <a:t>Arm cavities resonantly enhance carrier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032D891-9FF9-3130-6E99-1AC162B06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/>
                <a:stretch>
                  <a:fillRect l="-1067" b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F4C4E-D7CC-668A-5158-9579F388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5782E5-CAF8-598D-9EE9-C40CD002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733EA-3408-2FF4-4B84-9AD68090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4DCB7-084E-4735-1CC0-B3FBFC0B24CA}"/>
              </a:ext>
            </a:extLst>
          </p:cNvPr>
          <p:cNvSpPr txBox="1"/>
          <p:nvPr/>
        </p:nvSpPr>
        <p:spPr>
          <a:xfrm>
            <a:off x="5965957" y="6119258"/>
            <a:ext cx="58559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Figure 2.2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DB7C3B6-DCCE-ADBC-9852-31D2B6B4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91" y="1343134"/>
            <a:ext cx="3977459" cy="46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7187789" y="1381516"/>
            <a:ext cx="4493671" cy="964514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	</a:t>
            </a: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F8A4E-358B-3247-45A9-778EBC776B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880" y="3110790"/>
            <a:ext cx="6328567" cy="2794553"/>
          </a:xfrm>
        </p:spPr>
        <p:txBody>
          <a:bodyPr>
            <a:normAutofit/>
          </a:bodyPr>
          <a:lstStyle/>
          <a:p>
            <a:r>
              <a:rPr lang="en-US" dirty="0"/>
              <a:t>Finesse calculates quantum noise using two-photon formalism (Caves &amp; </a:t>
            </a:r>
            <a:r>
              <a:rPr lang="en-US" dirty="0" err="1"/>
              <a:t>Schumaker</a:t>
            </a:r>
            <a:r>
              <a:rPr lang="en-US" dirty="0"/>
              <a:t>)</a:t>
            </a:r>
          </a:p>
          <a:p>
            <a:r>
              <a:rPr lang="en-US" dirty="0"/>
              <a:t>Quantum noise limited in kHz</a:t>
            </a:r>
          </a:p>
          <a:p>
            <a:r>
              <a:rPr lang="en-US" dirty="0"/>
              <a:t>Shot noise and radiation pressure components</a:t>
            </a:r>
          </a:p>
          <a:p>
            <a:r>
              <a:rPr lang="en-US" dirty="0"/>
              <a:t>Squeezing improves sensitivity (7dB)</a:t>
            </a:r>
          </a:p>
          <a:p>
            <a:r>
              <a:rPr lang="en-US" dirty="0"/>
              <a:t>Units: amplitude spectral density (1/</a:t>
            </a:r>
            <a:r>
              <a:rPr lang="en-AU" b="0" i="0" dirty="0">
                <a:solidFill>
                  <a:srgbClr val="202122"/>
                </a:solidFill>
                <a:effectLst/>
              </a:rPr>
              <a:t>√Hz</a:t>
            </a:r>
            <a:r>
              <a:rPr lang="en-US" dirty="0"/>
              <a:t>)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4E4CA5-1797-8266-B586-53DD9293A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4880" y="2513186"/>
            <a:ext cx="8128800" cy="597604"/>
          </a:xfrm>
        </p:spPr>
        <p:txBody>
          <a:bodyPr/>
          <a:lstStyle/>
          <a:p>
            <a:r>
              <a:rPr lang="en-US" dirty="0"/>
              <a:t>Sensitivity</a:t>
            </a:r>
          </a:p>
        </p:txBody>
      </p:sp>
      <p:pic>
        <p:nvPicPr>
          <p:cNvPr id="14" name="Picture 13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FC6F9B-7966-6C05-D556-BDC8AB0B5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365" y="2657030"/>
            <a:ext cx="5293445" cy="3696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8DE8E6-6F1E-4C53-9A53-A8654D9747B4}"/>
              </a:ext>
            </a:extLst>
          </p:cNvPr>
          <p:cNvSpPr txBox="1"/>
          <p:nvPr/>
        </p:nvSpPr>
        <p:spPr>
          <a:xfrm rot="16200000">
            <a:off x="6644076" y="4497672"/>
            <a:ext cx="690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ASD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BF9A6D46-4EB1-9686-A330-B063AAE1E5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23"/>
          <a:stretch/>
        </p:blipFill>
        <p:spPr>
          <a:xfrm>
            <a:off x="2619756" y="5712813"/>
            <a:ext cx="2557849" cy="6422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4FD030-4EA7-B995-4E3C-E8AD1E0AA9F6}"/>
              </a:ext>
            </a:extLst>
          </p:cNvPr>
          <p:cNvSpPr txBox="1"/>
          <p:nvPr/>
        </p:nvSpPr>
        <p:spPr>
          <a:xfrm>
            <a:off x="201168" y="6095859"/>
            <a:ext cx="2557849" cy="25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/>
              <a:t>Brown, DD &amp; </a:t>
            </a:r>
            <a:r>
              <a:rPr lang="en-AU" sz="1050" dirty="0" err="1"/>
              <a:t>Freise</a:t>
            </a:r>
            <a:r>
              <a:rPr lang="en-AU" sz="1050" dirty="0"/>
              <a:t>, A 2014 Finesse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5541C-F370-4C4C-1218-40942F97196A}"/>
              </a:ext>
            </a:extLst>
          </p:cNvPr>
          <p:cNvSpPr txBox="1"/>
          <p:nvPr/>
        </p:nvSpPr>
        <p:spPr>
          <a:xfrm>
            <a:off x="7371907" y="6405321"/>
            <a:ext cx="32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1 from Ackley, K et al. – Neutron Star Extreme Matter Observatory: A kilohertz-band gravitational-wave detector in the global network (2020)</a:t>
            </a:r>
          </a:p>
        </p:txBody>
      </p:sp>
    </p:spTree>
    <p:extLst>
      <p:ext uri="{BB962C8B-B14F-4D97-AF65-F5344CB8AC3E}">
        <p14:creationId xmlns:p14="http://schemas.microsoft.com/office/powerpoint/2010/main" val="326117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1396B283-CA15-987A-9938-275B6AD8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00" y="2376000"/>
            <a:ext cx="7296000" cy="410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7187789" y="1381516"/>
            <a:ext cx="4493671" cy="964514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	</a:t>
            </a: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DAD4E6BC-998D-6BFE-DA74-B29B3D4E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34" y="2766462"/>
                <a:ext cx="5094565" cy="3365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Common mode tuning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SRC tuning </a:t>
                </a:r>
              </a:p>
              <a:p>
                <a:r>
                  <a:rPr lang="en-US" dirty="0"/>
                  <a:t>Differential mode tuning</a:t>
                </a:r>
              </a:p>
              <a:p>
                <a:r>
                  <a:rPr lang="en-US" dirty="0"/>
                  <a:t>SRC length</a:t>
                </a:r>
              </a:p>
              <a:p>
                <a:r>
                  <a:rPr lang="en-US" dirty="0"/>
                  <a:t>ITM transmittivity</a:t>
                </a:r>
              </a:p>
            </p:txBody>
          </p:sp>
        </mc:Choice>
        <mc:Fallback xmlns=""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DAD4E6BC-998D-6BFE-DA74-B29B3D4E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34" y="2766462"/>
                <a:ext cx="5094565" cy="3365500"/>
              </a:xfrm>
              <a:prstGeom prst="rect">
                <a:avLst/>
              </a:prstGeom>
              <a:blipFill>
                <a:blip r:embed="rId9"/>
                <a:stretch>
                  <a:fillRect l="-1247" t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9E54770-A936-9FA0-389C-A5C332926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098" y="2346185"/>
            <a:ext cx="4756714" cy="597604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08F82FD-C42D-2606-66A6-DEA8E7CFC1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008" y="4729215"/>
            <a:ext cx="3132178" cy="147020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F7D4349-2DC0-EEE8-940E-AF8FAD41AB69}"/>
              </a:ext>
            </a:extLst>
          </p:cNvPr>
          <p:cNvSpPr/>
          <p:nvPr/>
        </p:nvSpPr>
        <p:spPr>
          <a:xfrm>
            <a:off x="2857888" y="4909732"/>
            <a:ext cx="446236" cy="252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01A2ED-703F-BA2E-D818-BC507BC5FC7C}"/>
              </a:ext>
            </a:extLst>
          </p:cNvPr>
          <p:cNvSpPr/>
          <p:nvPr/>
        </p:nvSpPr>
        <p:spPr>
          <a:xfrm rot="5400000">
            <a:off x="1756255" y="6098450"/>
            <a:ext cx="446236" cy="252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5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F197D6E2-FDE2-F894-F8A3-50874FCA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00" y="2376000"/>
            <a:ext cx="7296000" cy="410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7187789" y="1381516"/>
            <a:ext cx="4493671" cy="964514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	</a:t>
            </a: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1A261BE-2BE0-FBDB-945D-84D28B694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008" y="4729215"/>
            <a:ext cx="3132178" cy="147020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59A14F0-68B8-D934-3F8E-D053BD6648C0}"/>
              </a:ext>
            </a:extLst>
          </p:cNvPr>
          <p:cNvSpPr/>
          <p:nvPr/>
        </p:nvSpPr>
        <p:spPr>
          <a:xfrm rot="10800000">
            <a:off x="2857888" y="4909732"/>
            <a:ext cx="446236" cy="252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CFCFD71-516D-BD3F-7F04-B9F4F1BEEB7B}"/>
              </a:ext>
            </a:extLst>
          </p:cNvPr>
          <p:cNvSpPr/>
          <p:nvPr/>
        </p:nvSpPr>
        <p:spPr>
          <a:xfrm rot="5400000">
            <a:off x="1756255" y="6098450"/>
            <a:ext cx="446236" cy="252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5">
                <a:extLst>
                  <a:ext uri="{FF2B5EF4-FFF2-40B4-BE49-F238E27FC236}">
                    <a16:creationId xmlns:a16="http://schemas.microsoft.com/office/drawing/2014/main" id="{8A1CA6EE-4809-D423-E1F0-46709E2252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34" y="2766462"/>
                <a:ext cx="6418414" cy="3365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Common mode tuning </a:t>
                </a:r>
              </a:p>
              <a:p>
                <a:r>
                  <a:rPr lang="en-US" b="1" dirty="0"/>
                  <a:t>Differential mode tuning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SRM transmittivity</a:t>
                </a:r>
              </a:p>
              <a:p>
                <a:r>
                  <a:rPr lang="en-US" dirty="0"/>
                  <a:t>SRC length</a:t>
                </a:r>
              </a:p>
              <a:p>
                <a:r>
                  <a:rPr lang="en-US" dirty="0"/>
                  <a:t>ITM transmittivity</a:t>
                </a:r>
              </a:p>
            </p:txBody>
          </p:sp>
        </mc:Choice>
        <mc:Fallback xmlns="">
          <p:sp>
            <p:nvSpPr>
              <p:cNvPr id="15" name="Text Placeholder 5">
                <a:extLst>
                  <a:ext uri="{FF2B5EF4-FFF2-40B4-BE49-F238E27FC236}">
                    <a16:creationId xmlns:a16="http://schemas.microsoft.com/office/drawing/2014/main" id="{8A1CA6EE-4809-D423-E1F0-46709E225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34" y="2766462"/>
                <a:ext cx="6418414" cy="3365500"/>
              </a:xfrm>
              <a:prstGeom prst="rect">
                <a:avLst/>
              </a:prstGeom>
              <a:blipFill>
                <a:blip r:embed="rId10"/>
                <a:stretch>
                  <a:fillRect l="-988" t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AFC53-8DEB-A30A-7336-1283325E8494}"/>
              </a:ext>
            </a:extLst>
          </p:cNvPr>
          <p:cNvSpPr txBox="1">
            <a:spLocks/>
          </p:cNvSpPr>
          <p:nvPr/>
        </p:nvSpPr>
        <p:spPr>
          <a:xfrm>
            <a:off x="597098" y="2346185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53261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5CA175-359D-1656-9889-01D228CD2C02}"/>
              </a:ext>
            </a:extLst>
          </p:cNvPr>
          <p:cNvGrpSpPr/>
          <p:nvPr/>
        </p:nvGrpSpPr>
        <p:grpSpPr>
          <a:xfrm>
            <a:off x="860942" y="3641556"/>
            <a:ext cx="3859860" cy="2732599"/>
            <a:chOff x="595903" y="3641556"/>
            <a:chExt cx="3859860" cy="2732599"/>
          </a:xfrm>
        </p:grpSpPr>
        <p:pic>
          <p:nvPicPr>
            <p:cNvPr id="5" name="Picture 4" descr="Timeline&#10;&#10;Description automatically generated">
              <a:extLst>
                <a:ext uri="{FF2B5EF4-FFF2-40B4-BE49-F238E27FC236}">
                  <a16:creationId xmlns:a16="http://schemas.microsoft.com/office/drawing/2014/main" id="{9021CC86-E285-07EF-ECA0-BA5D6778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715" y="3641556"/>
              <a:ext cx="2324048" cy="27325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46669F-61FC-DE40-AD6B-48C16FCEBE6C}"/>
                </a:ext>
              </a:extLst>
            </p:cNvPr>
            <p:cNvSpPr/>
            <p:nvPr/>
          </p:nvSpPr>
          <p:spPr>
            <a:xfrm>
              <a:off x="2886857" y="4833257"/>
              <a:ext cx="677753" cy="106813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6AE7A6-2A48-61ED-F6D9-048CA1621FB8}"/>
                </a:ext>
              </a:extLst>
            </p:cNvPr>
            <p:cNvSpPr/>
            <p:nvPr/>
          </p:nvSpPr>
          <p:spPr>
            <a:xfrm>
              <a:off x="2952980" y="5711125"/>
              <a:ext cx="557385" cy="1568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B941BF-D6AA-D4DA-0D22-D5D6E1FE0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23676" y="5591810"/>
              <a:ext cx="1044161" cy="197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Diagram, schematic&#10;&#10;Description automatically generated">
              <a:extLst>
                <a:ext uri="{FF2B5EF4-FFF2-40B4-BE49-F238E27FC236}">
                  <a16:creationId xmlns:a16="http://schemas.microsoft.com/office/drawing/2014/main" id="{B26DBAED-2F1D-73E7-24E8-19AEF457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03" y="5591810"/>
              <a:ext cx="1319105" cy="61917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65D483-3B2B-368A-4C97-3A0DCE5301CF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925739" y="5789553"/>
              <a:ext cx="1027241" cy="4214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7187789" y="1381516"/>
            <a:ext cx="4493671" cy="964514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	</a:t>
            </a: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AD5FCED-14E8-C9A3-7E8B-8A7560353ED0}"/>
              </a:ext>
            </a:extLst>
          </p:cNvPr>
          <p:cNvSpPr txBox="1">
            <a:spLocks/>
          </p:cNvSpPr>
          <p:nvPr/>
        </p:nvSpPr>
        <p:spPr>
          <a:xfrm>
            <a:off x="595035" y="2766462"/>
            <a:ext cx="4756714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 tuning </a:t>
            </a:r>
          </a:p>
          <a:p>
            <a:r>
              <a:rPr lang="en-US" dirty="0"/>
              <a:t>Differential mode tuning</a:t>
            </a:r>
          </a:p>
          <a:p>
            <a:r>
              <a:rPr lang="en-US" b="1" dirty="0"/>
              <a:t>SRC length</a:t>
            </a:r>
          </a:p>
          <a:p>
            <a:r>
              <a:rPr lang="en-US" dirty="0"/>
              <a:t>ITM transmittivity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10E9AE-9456-E4A0-48E7-B2A1DDD792E5}"/>
              </a:ext>
            </a:extLst>
          </p:cNvPr>
          <p:cNvSpPr txBox="1">
            <a:spLocks/>
          </p:cNvSpPr>
          <p:nvPr/>
        </p:nvSpPr>
        <p:spPr>
          <a:xfrm>
            <a:off x="597098" y="2346185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</p:txBody>
      </p:sp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AF40D136-E90B-BAF5-122C-8A8828CBA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0000" y="2376000"/>
            <a:ext cx="7296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6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33918D-4169-D6BF-FF58-B3D4E108AC24}"/>
              </a:ext>
            </a:extLst>
          </p:cNvPr>
          <p:cNvGrpSpPr/>
          <p:nvPr/>
        </p:nvGrpSpPr>
        <p:grpSpPr>
          <a:xfrm>
            <a:off x="860942" y="3641556"/>
            <a:ext cx="3859860" cy="2732599"/>
            <a:chOff x="595903" y="3641556"/>
            <a:chExt cx="3859860" cy="2732599"/>
          </a:xfrm>
        </p:grpSpPr>
        <p:pic>
          <p:nvPicPr>
            <p:cNvPr id="5" name="Picture 4" descr="Timeline&#10;&#10;Description automatically generated">
              <a:extLst>
                <a:ext uri="{FF2B5EF4-FFF2-40B4-BE49-F238E27FC236}">
                  <a16:creationId xmlns:a16="http://schemas.microsoft.com/office/drawing/2014/main" id="{0BE90726-2E6B-81D4-FA91-A5CCC56B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715" y="3641556"/>
              <a:ext cx="2324048" cy="27325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F9D05-2490-B83C-CBE1-8D196ECAE004}"/>
                </a:ext>
              </a:extLst>
            </p:cNvPr>
            <p:cNvSpPr/>
            <p:nvPr/>
          </p:nvSpPr>
          <p:spPr>
            <a:xfrm>
              <a:off x="3310786" y="4625009"/>
              <a:ext cx="303830" cy="63836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ECF536-DF7A-B3AD-5C6A-29594885D229}"/>
                </a:ext>
              </a:extLst>
            </p:cNvPr>
            <p:cNvSpPr/>
            <p:nvPr/>
          </p:nvSpPr>
          <p:spPr>
            <a:xfrm>
              <a:off x="2952980" y="5711125"/>
              <a:ext cx="557385" cy="1568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DD152A-B5A7-F596-7A29-85AFBF3B2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23676" y="5591810"/>
              <a:ext cx="1044161" cy="197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Diagram, schematic&#10;&#10;Description automatically generated">
              <a:extLst>
                <a:ext uri="{FF2B5EF4-FFF2-40B4-BE49-F238E27FC236}">
                  <a16:creationId xmlns:a16="http://schemas.microsoft.com/office/drawing/2014/main" id="{D6696339-22D0-BC99-F593-EAB6DB19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03" y="5591810"/>
              <a:ext cx="1319105" cy="61917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F9582A-1BEE-FCA0-3EFF-81822488018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925739" y="5789553"/>
              <a:ext cx="1027241" cy="4214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28AB-7F15-47E2-F8B2-BE84E5CA15F5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7187789" y="1381516"/>
            <a:ext cx="4493671" cy="964514"/>
          </a:xfrm>
          <a:ln w="190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Aim	</a:t>
            </a:r>
            <a:r>
              <a:rPr lang="en-US" b="1" dirty="0" err="1"/>
              <a:t>Maximise</a:t>
            </a:r>
            <a:r>
              <a:rPr lang="en-US" b="1" dirty="0"/>
              <a:t> BNS post-merger signal detection rate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646107-2360-B78C-94E5-5BFBE458C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D26F600-0B64-F878-43EC-7C4E3184D554}"/>
              </a:ext>
            </a:extLst>
          </p:cNvPr>
          <p:cNvSpPr txBox="1">
            <a:spLocks/>
          </p:cNvSpPr>
          <p:nvPr/>
        </p:nvSpPr>
        <p:spPr>
          <a:xfrm>
            <a:off x="595035" y="2766462"/>
            <a:ext cx="4756714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 tuning </a:t>
            </a:r>
          </a:p>
          <a:p>
            <a:r>
              <a:rPr lang="en-US" dirty="0"/>
              <a:t>Differential mode tuning</a:t>
            </a:r>
          </a:p>
          <a:p>
            <a:r>
              <a:rPr lang="en-US" dirty="0"/>
              <a:t>SRC length</a:t>
            </a:r>
          </a:p>
          <a:p>
            <a:r>
              <a:rPr lang="en-US" b="1" dirty="0"/>
              <a:t>ITM transmittivity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A15FE6-2B0B-32F5-BAFD-A9EBB4B976E4}"/>
              </a:ext>
            </a:extLst>
          </p:cNvPr>
          <p:cNvSpPr txBox="1">
            <a:spLocks/>
          </p:cNvSpPr>
          <p:nvPr/>
        </p:nvSpPr>
        <p:spPr>
          <a:xfrm>
            <a:off x="597098" y="2346185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5DDF48-A173-8A64-39F2-1856955176B5}"/>
              </a:ext>
            </a:extLst>
          </p:cNvPr>
          <p:cNvSpPr/>
          <p:nvPr/>
        </p:nvSpPr>
        <p:spPr>
          <a:xfrm rot="5400000">
            <a:off x="3234699" y="4388663"/>
            <a:ext cx="197743" cy="4318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179EEC5D-B185-B4B6-8B52-7FAD4E9E7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0000" y="2376000"/>
            <a:ext cx="7296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B93CF14-B016-8985-8962-0E9EB7DAD210}"/>
              </a:ext>
            </a:extLst>
          </p:cNvPr>
          <p:cNvSpPr txBox="1">
            <a:spLocks/>
          </p:cNvSpPr>
          <p:nvPr/>
        </p:nvSpPr>
        <p:spPr>
          <a:xfrm>
            <a:off x="684881" y="3133296"/>
            <a:ext cx="4756714" cy="2457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Merger rate: 105.5 Gpc</a:t>
            </a:r>
            <a:r>
              <a:rPr lang="en-US" baseline="30000" dirty="0"/>
              <a:t>-3</a:t>
            </a:r>
            <a:r>
              <a:rPr lang="en-US" dirty="0"/>
              <a:t>.yr</a:t>
            </a:r>
            <a:r>
              <a:rPr lang="en-US" baseline="30000" dirty="0"/>
              <a:t>-1</a:t>
            </a:r>
          </a:p>
          <a:p>
            <a:r>
              <a:rPr lang="en-US" dirty="0"/>
              <a:t>Galactic BNS mass distribution</a:t>
            </a:r>
          </a:p>
          <a:p>
            <a:r>
              <a:rPr lang="en-US" dirty="0"/>
              <a:t>Detector horizon: 400 </a:t>
            </a:r>
            <a:r>
              <a:rPr lang="en-US" dirty="0" err="1"/>
              <a:t>Mpc</a:t>
            </a:r>
            <a:r>
              <a:rPr lang="en-US" dirty="0"/>
              <a:t> (c.f. LIGO 100-200 </a:t>
            </a:r>
            <a:r>
              <a:rPr lang="en-US" dirty="0" err="1"/>
              <a:t>Mpc</a:t>
            </a:r>
            <a:r>
              <a:rPr lang="en-US" dirty="0"/>
              <a:t>)</a:t>
            </a:r>
          </a:p>
          <a:p>
            <a:r>
              <a:rPr lang="en-US" dirty="0"/>
              <a:t>&gt;200 NR waveforms</a:t>
            </a:r>
          </a:p>
          <a:p>
            <a:r>
              <a:rPr lang="en-US" dirty="0"/>
              <a:t>18 </a:t>
            </a:r>
            <a:r>
              <a:rPr lang="en-US" dirty="0" err="1"/>
              <a:t>EoS</a:t>
            </a:r>
            <a:r>
              <a:rPr lang="en-US" dirty="0"/>
              <a:t> candidates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7F4B9D-040C-2DE6-B1E7-4484EF0FF1F4}"/>
              </a:ext>
            </a:extLst>
          </p:cNvPr>
          <p:cNvSpPr txBox="1">
            <a:spLocks/>
          </p:cNvSpPr>
          <p:nvPr/>
        </p:nvSpPr>
        <p:spPr>
          <a:xfrm>
            <a:off x="684881" y="2571543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Astrophysical assumptions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0EB8836-0E90-D823-555D-16CFA681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94"/>
          <a:stretch/>
        </p:blipFill>
        <p:spPr>
          <a:xfrm>
            <a:off x="5832088" y="2816600"/>
            <a:ext cx="2285150" cy="3481324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2B58C615-33B0-F862-761A-503C9022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48"/>
          <a:stretch/>
        </p:blipFill>
        <p:spPr>
          <a:xfrm>
            <a:off x="8423137" y="2699678"/>
            <a:ext cx="2255953" cy="38379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226861-6807-FA25-0182-B75C36D38C09}"/>
              </a:ext>
            </a:extLst>
          </p:cNvPr>
          <p:cNvSpPr txBox="1"/>
          <p:nvPr/>
        </p:nvSpPr>
        <p:spPr>
          <a:xfrm>
            <a:off x="5985215" y="6548597"/>
            <a:ext cx="58559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6 from </a:t>
            </a:r>
            <a:r>
              <a:rPr lang="en-US" sz="600" dirty="0" err="1"/>
              <a:t>Takami</a:t>
            </a:r>
            <a:r>
              <a:rPr lang="en-US" sz="600" dirty="0"/>
              <a:t> et al. – Spectral properties of the post-merger gravitational-wave signal from binary neutron stars (2015)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7EE7A0-CE79-2C65-5A7D-84C96B84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5"/>
          <a:stretch/>
        </p:blipFill>
        <p:spPr>
          <a:xfrm>
            <a:off x="5832088" y="6001432"/>
            <a:ext cx="2285150" cy="538277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D237A1-CABF-11F7-1997-1277228A2EBD}"/>
              </a:ext>
            </a:extLst>
          </p:cNvPr>
          <p:cNvSpPr txBox="1">
            <a:spLocks/>
          </p:cNvSpPr>
          <p:nvPr/>
        </p:nvSpPr>
        <p:spPr>
          <a:xfrm>
            <a:off x="201167" y="5833037"/>
            <a:ext cx="5354218" cy="597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AU" dirty="0"/>
            </a:br>
            <a:r>
              <a:rPr lang="en-AU" dirty="0"/>
              <a:t>Thanks to previous student contributions: Mallika Sinha, Lewis Miller</a:t>
            </a:r>
            <a:br>
              <a:rPr lang="en-AU" dirty="0"/>
            </a:br>
            <a:r>
              <a:rPr lang="en-AU" dirty="0"/>
              <a:t>Abbott, BP et al. , ‘Population of merging compact binaries inferred using gravitational waves through GWTC-3’, </a:t>
            </a:r>
            <a:r>
              <a:rPr lang="en-AU" i="1" dirty="0"/>
              <a:t>Physical Review X </a:t>
            </a:r>
            <a:r>
              <a:rPr lang="en-AU" dirty="0"/>
              <a:t>(accepted December 2022)</a:t>
            </a:r>
          </a:p>
          <a:p>
            <a:endParaRPr lang="en-AU" dirty="0">
              <a:solidFill>
                <a:srgbClr val="333333"/>
              </a:solidFill>
            </a:endParaRPr>
          </a:p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C2A646-7E97-AE7D-A31A-F2F8B6D3E489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2FEAE85-7820-B26A-3D0A-96DF0BE25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416681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586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B93CF14-B016-8985-8962-0E9EB7DAD210}"/>
              </a:ext>
            </a:extLst>
          </p:cNvPr>
          <p:cNvSpPr txBox="1">
            <a:spLocks/>
          </p:cNvSpPr>
          <p:nvPr/>
        </p:nvSpPr>
        <p:spPr>
          <a:xfrm>
            <a:off x="684881" y="3133296"/>
            <a:ext cx="4756714" cy="2457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Merger rate: 105.5 Gpc</a:t>
            </a:r>
            <a:r>
              <a:rPr lang="en-US" baseline="30000" dirty="0"/>
              <a:t>-3</a:t>
            </a:r>
            <a:r>
              <a:rPr lang="en-US" dirty="0"/>
              <a:t>.yr</a:t>
            </a:r>
            <a:r>
              <a:rPr lang="en-US" baseline="30000" dirty="0"/>
              <a:t>-1</a:t>
            </a:r>
          </a:p>
          <a:p>
            <a:r>
              <a:rPr lang="en-US" dirty="0"/>
              <a:t>Galactic BNS mass distribution</a:t>
            </a:r>
          </a:p>
          <a:p>
            <a:r>
              <a:rPr lang="en-US" dirty="0"/>
              <a:t>Detector horizon: 400 </a:t>
            </a:r>
            <a:r>
              <a:rPr lang="en-US" dirty="0" err="1"/>
              <a:t>Mpc</a:t>
            </a:r>
            <a:r>
              <a:rPr lang="en-US" dirty="0"/>
              <a:t> (c.f. LIGO 100-200 </a:t>
            </a:r>
            <a:r>
              <a:rPr lang="en-US" dirty="0" err="1"/>
              <a:t>Mpc</a:t>
            </a:r>
            <a:r>
              <a:rPr lang="en-US" dirty="0"/>
              <a:t>)</a:t>
            </a:r>
          </a:p>
          <a:p>
            <a:r>
              <a:rPr lang="en-US" dirty="0"/>
              <a:t>&gt;200 NR waveforms</a:t>
            </a:r>
          </a:p>
          <a:p>
            <a:r>
              <a:rPr lang="en-US" dirty="0"/>
              <a:t>18 </a:t>
            </a:r>
            <a:r>
              <a:rPr lang="en-US" dirty="0" err="1"/>
              <a:t>EoS</a:t>
            </a:r>
            <a:r>
              <a:rPr lang="en-US" dirty="0"/>
              <a:t> candidates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7F4B9D-040C-2DE6-B1E7-4484EF0FF1F4}"/>
              </a:ext>
            </a:extLst>
          </p:cNvPr>
          <p:cNvSpPr txBox="1">
            <a:spLocks/>
          </p:cNvSpPr>
          <p:nvPr/>
        </p:nvSpPr>
        <p:spPr>
          <a:xfrm>
            <a:off x="684881" y="2571543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Astrophysical assumptions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D237A1-CABF-11F7-1997-1277228A2EBD}"/>
              </a:ext>
            </a:extLst>
          </p:cNvPr>
          <p:cNvSpPr txBox="1">
            <a:spLocks/>
          </p:cNvSpPr>
          <p:nvPr/>
        </p:nvSpPr>
        <p:spPr>
          <a:xfrm>
            <a:off x="201167" y="5833037"/>
            <a:ext cx="5354218" cy="597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AU" dirty="0"/>
            </a:br>
            <a:r>
              <a:rPr lang="en-AU" dirty="0"/>
              <a:t>Thanks to previous student contributions: Mallika Sinha, Lewis Miller</a:t>
            </a:r>
            <a:br>
              <a:rPr lang="en-AU" dirty="0"/>
            </a:br>
            <a:r>
              <a:rPr lang="en-AU" dirty="0"/>
              <a:t>Abbott, BP et al. , ‘Population of merging compact binaries inferred using gravitational waves through GWTC-3’, </a:t>
            </a:r>
            <a:r>
              <a:rPr lang="en-AU" i="1" dirty="0"/>
              <a:t>Physical Review X </a:t>
            </a:r>
            <a:r>
              <a:rPr lang="en-AU" dirty="0"/>
              <a:t>(accepted December 2022)</a:t>
            </a:r>
          </a:p>
          <a:p>
            <a:endParaRPr lang="en-AU" dirty="0">
              <a:solidFill>
                <a:srgbClr val="333333"/>
              </a:solidFill>
            </a:endParaRPr>
          </a:p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C2A646-7E97-AE7D-A31A-F2F8B6D3E489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2FEAE85-7820-B26A-3D0A-96DF0BE25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97AD532-CCE8-E60C-3649-D61454B8F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965" y="2499861"/>
            <a:ext cx="6514941" cy="39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5">
                <a:extLst>
                  <a:ext uri="{FF2B5EF4-FFF2-40B4-BE49-F238E27FC236}">
                    <a16:creationId xmlns:a16="http://schemas.microsoft.com/office/drawing/2014/main" id="{9B93CF14-B016-8985-8962-0E9EB7DAD2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881" y="3171263"/>
                <a:ext cx="4756714" cy="2457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Distance (SNR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1/d)</a:t>
                </a:r>
              </a:p>
              <a:p>
                <a:r>
                  <a:rPr lang="en-US" dirty="0"/>
                  <a:t>Phase</a:t>
                </a:r>
              </a:p>
              <a:p>
                <a:r>
                  <a:rPr lang="en-US" dirty="0"/>
                  <a:t>Right ascension</a:t>
                </a:r>
              </a:p>
              <a:p>
                <a:r>
                  <a:rPr lang="en-US" dirty="0"/>
                  <a:t>Declination</a:t>
                </a:r>
              </a:p>
              <a:p>
                <a:r>
                  <a:rPr lang="en-US" dirty="0"/>
                  <a:t>Polarization</a:t>
                </a:r>
              </a:p>
              <a:p>
                <a:r>
                  <a:rPr lang="en-US" dirty="0"/>
                  <a:t>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 Placeholder 5">
                <a:extLst>
                  <a:ext uri="{FF2B5EF4-FFF2-40B4-BE49-F238E27FC236}">
                    <a16:creationId xmlns:a16="http://schemas.microsoft.com/office/drawing/2014/main" id="{9B93CF14-B016-8985-8962-0E9EB7DA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81" y="3171263"/>
                <a:ext cx="4756714" cy="2457214"/>
              </a:xfrm>
              <a:prstGeom prst="rect">
                <a:avLst/>
              </a:prstGeom>
              <a:blipFill>
                <a:blip r:embed="rId3"/>
                <a:stretch>
                  <a:fillRect l="-798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7F4B9D-040C-2DE6-B1E7-4484EF0FF1F4}"/>
              </a:ext>
            </a:extLst>
          </p:cNvPr>
          <p:cNvSpPr txBox="1">
            <a:spLocks/>
          </p:cNvSpPr>
          <p:nvPr/>
        </p:nvSpPr>
        <p:spPr>
          <a:xfrm>
            <a:off x="684881" y="2646186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Injection parameters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D237A1-CABF-11F7-1997-1277228A2EBD}"/>
              </a:ext>
            </a:extLst>
          </p:cNvPr>
          <p:cNvSpPr txBox="1">
            <a:spLocks/>
          </p:cNvSpPr>
          <p:nvPr/>
        </p:nvSpPr>
        <p:spPr>
          <a:xfrm>
            <a:off x="201167" y="5833035"/>
            <a:ext cx="5354218" cy="5976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Ashton G, et al. 2019 ‘BILBY: A User-friendly Bayesian Inference Library for Gravitational-wave Astronomy’ , The Astrophysical Journal Supplement Series, vol. 241 no. 2.</a:t>
            </a:r>
          </a:p>
          <a:p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59D08B4-A78E-9816-97EF-B0E4DC9E4715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5FE3D88-6629-7279-E210-C9A50A0F8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811659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61C270-427A-1831-A44F-EE10ED2B4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790" y="2522919"/>
            <a:ext cx="3869032" cy="3907722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320E0E5-1808-05C3-B9D1-B67CB9097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818" y="3614211"/>
            <a:ext cx="1712063" cy="17153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B5E7B5-BFF1-3097-432D-4741A9CDF640}"/>
              </a:ext>
            </a:extLst>
          </p:cNvPr>
          <p:cNvSpPr txBox="1"/>
          <p:nvPr/>
        </p:nvSpPr>
        <p:spPr>
          <a:xfrm>
            <a:off x="7433953" y="6430640"/>
            <a:ext cx="39773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/>
              <a:t>https://</a:t>
            </a:r>
            <a:r>
              <a:rPr lang="en-US" sz="600" u="sng" dirty="0" err="1"/>
              <a:t>skyandtelescope.org</a:t>
            </a:r>
            <a:r>
              <a:rPr lang="en-US" sz="600" u="sng" dirty="0"/>
              <a:t>/wp-content/uploads/RA-Dec-wiki-Tom-RuenCC-BY-SA-3.0.jpg</a:t>
            </a:r>
          </a:p>
        </p:txBody>
      </p:sp>
    </p:spTree>
    <p:extLst>
      <p:ext uri="{BB962C8B-B14F-4D97-AF65-F5344CB8AC3E}">
        <p14:creationId xmlns:p14="http://schemas.microsoft.com/office/powerpoint/2010/main" val="99720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96B3087-0DC8-690B-39A5-2D552032A2CF}"/>
              </a:ext>
            </a:extLst>
          </p:cNvPr>
          <p:cNvSpPr txBox="1">
            <a:spLocks/>
          </p:cNvSpPr>
          <p:nvPr/>
        </p:nvSpPr>
        <p:spPr>
          <a:xfrm>
            <a:off x="684881" y="3560527"/>
            <a:ext cx="4359446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B0BA15-7B4D-C496-74BE-B7802FF2C8CB}"/>
              </a:ext>
            </a:extLst>
          </p:cNvPr>
          <p:cNvSpPr txBox="1">
            <a:spLocks/>
          </p:cNvSpPr>
          <p:nvPr/>
        </p:nvSpPr>
        <p:spPr>
          <a:xfrm>
            <a:off x="684881" y="2692774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NEMO+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925CE67-9A0B-8054-CEF8-1BEA747D5A44}"/>
              </a:ext>
            </a:extLst>
          </p:cNvPr>
          <p:cNvSpPr txBox="1">
            <a:spLocks/>
          </p:cNvSpPr>
          <p:nvPr/>
        </p:nvSpPr>
        <p:spPr>
          <a:xfrm>
            <a:off x="837279" y="3289169"/>
            <a:ext cx="5004000" cy="2394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 tuning: 0 deg</a:t>
            </a:r>
          </a:p>
          <a:p>
            <a:r>
              <a:rPr lang="en-US" dirty="0"/>
              <a:t>Differential mode tuning: </a:t>
            </a:r>
            <a:r>
              <a:rPr lang="en-AU" dirty="0"/>
              <a:t>2.7976 deg*</a:t>
            </a:r>
          </a:p>
          <a:p>
            <a:r>
              <a:rPr lang="en-US" dirty="0"/>
              <a:t>SRC length: 600m</a:t>
            </a:r>
          </a:p>
          <a:p>
            <a:r>
              <a:rPr lang="en-US" dirty="0"/>
              <a:t>ITM transmittivity: 3.7%</a:t>
            </a:r>
          </a:p>
          <a:p>
            <a:r>
              <a:rPr lang="en-US" dirty="0"/>
              <a:t>Peak sensitivity: 3.71e-25</a:t>
            </a:r>
          </a:p>
          <a:p>
            <a:r>
              <a:rPr lang="en-US" dirty="0"/>
              <a:t>7dB squeezing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BC59738-B97A-6F78-BFD8-B2609BB10792}"/>
              </a:ext>
            </a:extLst>
          </p:cNvPr>
          <p:cNvSpPr txBox="1">
            <a:spLocks/>
          </p:cNvSpPr>
          <p:nvPr/>
        </p:nvSpPr>
        <p:spPr>
          <a:xfrm>
            <a:off x="6677460" y="3289169"/>
            <a:ext cx="5004000" cy="2420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 tuning: 0 deg</a:t>
            </a:r>
          </a:p>
          <a:p>
            <a:r>
              <a:rPr lang="en-US" dirty="0"/>
              <a:t>Differential mode tuning: </a:t>
            </a:r>
            <a:r>
              <a:rPr lang="en-AU" dirty="0"/>
              <a:t>6.3565 deg</a:t>
            </a:r>
            <a:r>
              <a:rPr lang="en-US" dirty="0"/>
              <a:t> </a:t>
            </a:r>
          </a:p>
          <a:p>
            <a:r>
              <a:rPr lang="en-US" dirty="0"/>
              <a:t>SRC length: 354m</a:t>
            </a:r>
          </a:p>
          <a:p>
            <a:r>
              <a:rPr lang="en-US" dirty="0"/>
              <a:t>ITM transmittivity: 1.4%</a:t>
            </a:r>
          </a:p>
          <a:p>
            <a:r>
              <a:rPr lang="en-US" dirty="0"/>
              <a:t>Peak sensitivity: 9.93e-25</a:t>
            </a:r>
          </a:p>
          <a:p>
            <a:r>
              <a:rPr lang="en-US" dirty="0"/>
              <a:t>10dB squeezing (7dB in paper)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7C6155-CFF8-B1B3-142F-DE2F397EEF33}"/>
              </a:ext>
            </a:extLst>
          </p:cNvPr>
          <p:cNvSpPr txBox="1">
            <a:spLocks/>
          </p:cNvSpPr>
          <p:nvPr/>
        </p:nvSpPr>
        <p:spPr>
          <a:xfrm>
            <a:off x="6750405" y="2691565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NEMO (2020)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38E8B4-EFEB-F451-3E44-F909B4612386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8B91D73-B4E5-1BCC-27C9-3A91E7D9D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30356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84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Background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</a:t>
            </a:fld>
            <a:endParaRPr lang="en-GB"/>
          </a:p>
        </p:txBody>
      </p:sp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175DA07A-052C-FC69-EC06-8F97D1CB4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6" t="24627" r="13984" b="32907"/>
          <a:stretch/>
        </p:blipFill>
        <p:spPr>
          <a:xfrm>
            <a:off x="690394" y="2285172"/>
            <a:ext cx="3858724" cy="3106559"/>
          </a:xfrm>
          <a:prstGeom prst="rect">
            <a:avLst/>
          </a:prstGeom>
        </p:spPr>
      </p:pic>
      <p:pic>
        <p:nvPicPr>
          <p:cNvPr id="28" name="Picture 2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335CE1-32EC-C9B8-682A-6D89570BD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" t="1600" r="4723" b="11504"/>
          <a:stretch/>
        </p:blipFill>
        <p:spPr>
          <a:xfrm>
            <a:off x="4661606" y="1928895"/>
            <a:ext cx="6840000" cy="348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D06A6F2D-C396-F9C0-BC13-1ECC6B90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28" y="2416784"/>
            <a:ext cx="7585744" cy="4250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EF5F6B-9FDF-2F5C-8853-28E6461C4F49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E1B030-9EB6-F40B-0E1A-70DD51C9C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29593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974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96B3087-0DC8-690B-39A5-2D552032A2CF}"/>
              </a:ext>
            </a:extLst>
          </p:cNvPr>
          <p:cNvSpPr txBox="1">
            <a:spLocks/>
          </p:cNvSpPr>
          <p:nvPr/>
        </p:nvSpPr>
        <p:spPr>
          <a:xfrm>
            <a:off x="684880" y="3184017"/>
            <a:ext cx="4675247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Optimal detection rate: </a:t>
            </a:r>
            <a:br>
              <a:rPr lang="en-US" b="1" dirty="0"/>
            </a:br>
            <a:r>
              <a:rPr lang="en-US" b="1" dirty="0"/>
              <a:t>0.03 - 0.44 yr</a:t>
            </a:r>
            <a:r>
              <a:rPr lang="en-US" b="1" baseline="30000" dirty="0"/>
              <a:t>-1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(c.f. 0.006 - 0.08 yr</a:t>
            </a:r>
            <a:r>
              <a:rPr lang="en-US" b="1" baseline="30000" dirty="0"/>
              <a:t>-1</a:t>
            </a:r>
            <a:r>
              <a:rPr lang="en-US" b="1" dirty="0"/>
              <a:t>) (single detector)</a:t>
            </a:r>
          </a:p>
          <a:p>
            <a:r>
              <a:rPr lang="en-US" dirty="0"/>
              <a:t>Uncertainty from merger rate</a:t>
            </a:r>
          </a:p>
          <a:p>
            <a:r>
              <a:rPr lang="en-US" dirty="0"/>
              <a:t>NEMO in network:  ~10</a:t>
            </a:r>
            <a:r>
              <a:rPr lang="en-US" baseline="30000" dirty="0"/>
              <a:t>0 </a:t>
            </a:r>
            <a:r>
              <a:rPr lang="en-US" dirty="0"/>
              <a:t>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More observation runs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B0BA15-7B4D-C496-74BE-B7802FF2C8CB}"/>
              </a:ext>
            </a:extLst>
          </p:cNvPr>
          <p:cNvSpPr txBox="1">
            <a:spLocks/>
          </p:cNvSpPr>
          <p:nvPr/>
        </p:nvSpPr>
        <p:spPr>
          <a:xfrm>
            <a:off x="684880" y="2661375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98B5DA95-24EB-9541-A3EC-BA057E609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04928" y="3659678"/>
                <a:ext cx="2592000" cy="443467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2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105.5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−83.9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+190.2</m:t>
                        </m:r>
                      </m:sup>
                    </m:sSubSup>
                  </m:oMath>
                </a14:m>
                <a:r>
                  <a:rPr lang="en-US" dirty="0"/>
                  <a:t> Gpc</a:t>
                </a:r>
                <a:r>
                  <a:rPr lang="en-US" baseline="30000" dirty="0"/>
                  <a:t>-3</a:t>
                </a:r>
                <a:r>
                  <a:rPr lang="en-US" dirty="0"/>
                  <a:t>.yr</a:t>
                </a:r>
                <a:r>
                  <a:rPr lang="en-US" baseline="30000" dirty="0"/>
                  <a:t>-1</a:t>
                </a: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98B5DA95-24EB-9541-A3EC-BA057E60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928" y="3659678"/>
                <a:ext cx="2592000" cy="443467"/>
              </a:xfrm>
              <a:prstGeom prst="rect">
                <a:avLst/>
              </a:prstGeom>
              <a:blipFill>
                <a:blip r:embed="rId3"/>
                <a:stretch>
                  <a:fillRect t="-2703" b="-1351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2B6028D-B4E7-74A7-4F3D-38504020B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28" y="2759701"/>
            <a:ext cx="3944191" cy="4068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D7636DF-696F-3EFC-373D-16D6AC1BD161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C50D243-AAF0-EBFB-15D8-FAD82DCB1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101006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E394C5B6-A1F6-F689-E824-BF75A7FF4B6E}"/>
              </a:ext>
            </a:extLst>
          </p:cNvPr>
          <p:cNvSpPr txBox="1">
            <a:spLocks/>
          </p:cNvSpPr>
          <p:nvPr/>
        </p:nvSpPr>
        <p:spPr>
          <a:xfrm>
            <a:off x="9404927" y="4226313"/>
            <a:ext cx="2706805" cy="964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Abbott, BP et al. , ‘Population of merging compact binaries inferred using gravitational waves through GWTC-3’, </a:t>
            </a:r>
            <a:r>
              <a:rPr lang="en-AU" i="1" dirty="0"/>
              <a:t>Physical Review X </a:t>
            </a:r>
            <a:r>
              <a:rPr lang="en-AU" dirty="0"/>
              <a:t>(accepted December 2022)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344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C42C-EB1C-995F-4885-CBB09193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Optimising</a:t>
            </a:r>
            <a:r>
              <a:rPr lang="en-US" dirty="0"/>
              <a:t> NEMO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3F8D22-15C3-1445-E884-961A442F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A23AB-4D72-7F95-A090-1A6D5CC7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A1B5-8B17-2939-525B-4454616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96B3087-0DC8-690B-39A5-2D552032A2CF}"/>
              </a:ext>
            </a:extLst>
          </p:cNvPr>
          <p:cNvSpPr txBox="1">
            <a:spLocks/>
          </p:cNvSpPr>
          <p:nvPr/>
        </p:nvSpPr>
        <p:spPr>
          <a:xfrm>
            <a:off x="678898" y="3221092"/>
            <a:ext cx="4359446" cy="336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Optimal detection rate: </a:t>
            </a:r>
            <a:br>
              <a:rPr lang="en-US" b="1" dirty="0"/>
            </a:br>
            <a:r>
              <a:rPr lang="en-US" b="1" dirty="0"/>
              <a:t>0.36 - 4.02 yr</a:t>
            </a:r>
            <a:r>
              <a:rPr lang="en-US" b="1" baseline="30000" dirty="0"/>
              <a:t>-1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(c.f. 0.07 - 0.80 yr</a:t>
            </a:r>
            <a:r>
              <a:rPr lang="en-US" b="1" baseline="30000" dirty="0"/>
              <a:t>-1</a:t>
            </a:r>
            <a:r>
              <a:rPr lang="en-US" b="1" dirty="0"/>
              <a:t>) (single detector)</a:t>
            </a:r>
          </a:p>
          <a:p>
            <a:r>
              <a:rPr lang="en-US" dirty="0"/>
              <a:t>Uncertainty from merger rate</a:t>
            </a:r>
          </a:p>
          <a:p>
            <a:r>
              <a:rPr lang="en-US" dirty="0"/>
              <a:t>NEMO in network:  ~10</a:t>
            </a:r>
            <a:r>
              <a:rPr lang="en-US" baseline="30000" dirty="0"/>
              <a:t>0 </a:t>
            </a:r>
            <a:r>
              <a:rPr lang="en-US" dirty="0"/>
              <a:t>yr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More observation runs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B0BA15-7B4D-C496-74BE-B7802FF2C8CB}"/>
              </a:ext>
            </a:extLst>
          </p:cNvPr>
          <p:cNvSpPr txBox="1">
            <a:spLocks/>
          </p:cNvSpPr>
          <p:nvPr/>
        </p:nvSpPr>
        <p:spPr>
          <a:xfrm>
            <a:off x="678898" y="2687782"/>
            <a:ext cx="4756714" cy="59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A665814-C875-0B7C-4768-9EE94888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00" y="2761200"/>
            <a:ext cx="3945600" cy="406945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5466A0B-7C62-F974-A48A-E93347FA7C21}"/>
              </a:ext>
            </a:extLst>
          </p:cNvPr>
          <p:cNvSpPr txBox="1">
            <a:spLocks/>
          </p:cNvSpPr>
          <p:nvPr/>
        </p:nvSpPr>
        <p:spPr>
          <a:xfrm>
            <a:off x="9404928" y="3659678"/>
            <a:ext cx="2592000" cy="44346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250-2810 Gpc</a:t>
            </a:r>
            <a:r>
              <a:rPr lang="en-US" baseline="30000" dirty="0"/>
              <a:t>-3</a:t>
            </a:r>
            <a:r>
              <a:rPr lang="en-US" dirty="0"/>
              <a:t>.yr</a:t>
            </a:r>
            <a:r>
              <a:rPr lang="en-US" baseline="30000" dirty="0"/>
              <a:t>-1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7C64A33-4E24-9BC3-8A85-6DB90AA7B830}"/>
              </a:ext>
            </a:extLst>
          </p:cNvPr>
          <p:cNvSpPr txBox="1">
            <a:spLocks noChangeAspect="1"/>
          </p:cNvSpPr>
          <p:nvPr/>
        </p:nvSpPr>
        <p:spPr>
          <a:xfrm>
            <a:off x="7187789" y="1381516"/>
            <a:ext cx="4493671" cy="96451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/>
                </a:solidFill>
              </a:rPr>
              <a:t>Aim	</a:t>
            </a:r>
            <a:r>
              <a:rPr lang="en-US" b="1"/>
              <a:t>Maximise BNS post-merger signal detection rate</a:t>
            </a:r>
            <a:endParaRPr lang="en-US" b="1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A984C10-7C95-FD80-74DB-F1C98D2CE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43352"/>
              </p:ext>
            </p:extLst>
          </p:nvPr>
        </p:nvGraphicFramePr>
        <p:xfrm>
          <a:off x="684881" y="1261085"/>
          <a:ext cx="6120000" cy="11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480A8F74-F58C-E44F-9B71-4CE4507C7274}"/>
              </a:ext>
            </a:extLst>
          </p:cNvPr>
          <p:cNvSpPr txBox="1">
            <a:spLocks/>
          </p:cNvSpPr>
          <p:nvPr/>
        </p:nvSpPr>
        <p:spPr>
          <a:xfrm>
            <a:off x="9404927" y="4226313"/>
            <a:ext cx="2706805" cy="964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Abbott, BP et al. 2020, 'GW190425: Observation of a Compact Binary Coalescence with Total Mass ∼ 3.4 M⊙</a:t>
            </a:r>
          </a:p>
          <a:p>
            <a:r>
              <a:rPr lang="en-AU" dirty="0"/>
              <a:t>’, </a:t>
            </a:r>
            <a:r>
              <a:rPr lang="en-AU" i="1" dirty="0"/>
              <a:t>The Astrophysical Journal Letters</a:t>
            </a:r>
            <a:r>
              <a:rPr lang="en-AU" dirty="0"/>
              <a:t>, vol. 892, no. 1</a:t>
            </a:r>
          </a:p>
          <a:p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66A6C53-E04E-8E97-0D2B-4164F1960A13}"/>
              </a:ext>
            </a:extLst>
          </p:cNvPr>
          <p:cNvSpPr txBox="1">
            <a:spLocks/>
          </p:cNvSpPr>
          <p:nvPr/>
        </p:nvSpPr>
        <p:spPr>
          <a:xfrm>
            <a:off x="9382274" y="3130198"/>
            <a:ext cx="2706805" cy="597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Rate in NEMO paper</a:t>
            </a:r>
          </a:p>
        </p:txBody>
      </p:sp>
    </p:spTree>
    <p:extLst>
      <p:ext uri="{BB962C8B-B14F-4D97-AF65-F5344CB8AC3E}">
        <p14:creationId xmlns:p14="http://schemas.microsoft.com/office/powerpoint/2010/main" val="218627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4E10-E76B-976D-FD93-E8D08A3E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F1A3-1518-1DA0-6B9E-8DA1BC416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BFDF4-57F7-CF6E-2988-EFB79631E4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9243" y="2374899"/>
            <a:ext cx="4756714" cy="37883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Homodyne readout</a:t>
            </a:r>
          </a:p>
          <a:p>
            <a:r>
              <a:rPr lang="en-US" dirty="0"/>
              <a:t>Other sources of noise</a:t>
            </a:r>
          </a:p>
          <a:p>
            <a:r>
              <a:rPr lang="en-US" dirty="0"/>
              <a:t>Nonlinear optics</a:t>
            </a:r>
          </a:p>
          <a:p>
            <a:r>
              <a:rPr lang="en-US" dirty="0"/>
              <a:t>Detection rate in network</a:t>
            </a:r>
          </a:p>
          <a:p>
            <a:r>
              <a:rPr lang="en-US" dirty="0"/>
              <a:t>Supercomputer run </a:t>
            </a:r>
          </a:p>
          <a:p>
            <a:r>
              <a:rPr lang="en-US" dirty="0"/>
              <a:t>Matched-filter SNR</a:t>
            </a:r>
          </a:p>
          <a:p>
            <a:r>
              <a:rPr lang="en-US" dirty="0"/>
              <a:t>Alternative cost functions</a:t>
            </a:r>
          </a:p>
          <a:p>
            <a:r>
              <a:rPr lang="en-US" dirty="0"/>
              <a:t>Meta-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Investigate astrophysical assumptions</a:t>
            </a:r>
          </a:p>
          <a:p>
            <a:r>
              <a:rPr lang="en-US" dirty="0" err="1"/>
              <a:t>Optimising</a:t>
            </a:r>
            <a:r>
              <a:rPr lang="en-US" dirty="0"/>
              <a:t> distinguishability of </a:t>
            </a:r>
            <a:r>
              <a:rPr lang="en-US" dirty="0" err="1"/>
              <a:t>EoS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2D6F23-0EE9-F793-8424-8392332F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43FB749-E612-82B0-F7FE-8B5B7916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76F34-BDD2-8CAA-BE6E-F9CE4928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20FF8-66B3-AA07-D32B-90E677E3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57" y="2010973"/>
            <a:ext cx="5040000" cy="32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E893CCC-776E-35CD-4DD2-A188C981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95" y="3494316"/>
            <a:ext cx="986017" cy="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BD9CD-29D2-8D7D-98A7-553D8CC96FBA}"/>
              </a:ext>
            </a:extLst>
          </p:cNvPr>
          <p:cNvSpPr txBox="1"/>
          <p:nvPr/>
        </p:nvSpPr>
        <p:spPr>
          <a:xfrm>
            <a:off x="6471554" y="5371068"/>
            <a:ext cx="5039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University of Warwick/Mark Garlick, CC BY 4.0 &lt;https://</a:t>
            </a:r>
            <a:r>
              <a:rPr lang="en-US" sz="600" dirty="0" err="1"/>
              <a:t>creativecommons.org</a:t>
            </a:r>
            <a:r>
              <a:rPr lang="en-US" sz="600" dirty="0"/>
              <a:t>/licenses/by/4.0&gt;,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2479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Neutron Star Extreme Matter Observatory (NEMO)</a:t>
            </a:r>
            <a:endParaRPr lang="en-GB" sz="32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DD5DF7-575E-4C10-815E-CDBBFAB58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467" y="1370786"/>
            <a:ext cx="4756714" cy="773776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Binary neutron star </a:t>
            </a:r>
            <a:br>
              <a:rPr lang="en-GB" dirty="0"/>
            </a:br>
            <a:r>
              <a:rPr lang="en-GB" dirty="0"/>
              <a:t>post-merger oscillations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/>
          <a:p>
            <a:r>
              <a:rPr lang="en-US" dirty="0"/>
              <a:t>Depend on unknown equation of state (</a:t>
            </a:r>
            <a:r>
              <a:rPr lang="en-US" dirty="0" err="1"/>
              <a:t>EoS</a:t>
            </a:r>
            <a:r>
              <a:rPr lang="en-US" dirty="0"/>
              <a:t>)</a:t>
            </a:r>
          </a:p>
          <a:p>
            <a:r>
              <a:rPr lang="en-US" dirty="0"/>
              <a:t>Extreme nuclear physics! e.g. hadron-quark phase transition</a:t>
            </a:r>
          </a:p>
          <a:p>
            <a:r>
              <a:rPr lang="en-US" dirty="0"/>
              <a:t>Multi-messenger astronomy</a:t>
            </a:r>
          </a:p>
          <a:p>
            <a:r>
              <a:rPr lang="en-US" dirty="0"/>
              <a:t>Current detectors not sensitive in kHz</a:t>
            </a:r>
          </a:p>
          <a:p>
            <a:pPr rtl="0"/>
            <a:r>
              <a:rPr lang="en-GB" dirty="0"/>
              <a:t>NEMO concept sensitive in 1-4kHz band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814F2-3E3C-149D-0957-F2FA80D6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4" y="2361635"/>
            <a:ext cx="5328000" cy="29918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3EED29-1447-32DE-2A17-B5B5B94B19BB}"/>
              </a:ext>
            </a:extLst>
          </p:cNvPr>
          <p:cNvSpPr txBox="1"/>
          <p:nvPr/>
        </p:nvSpPr>
        <p:spPr>
          <a:xfrm>
            <a:off x="705726" y="5353511"/>
            <a:ext cx="21610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https://www.youtube.com/watch?v=Dyn9KbB_zeo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3378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Neutron Star Extreme Matter Observatory (NEMO)</a:t>
            </a:r>
            <a:endParaRPr lang="en-GB" sz="32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/>
          <a:p>
            <a:r>
              <a:rPr lang="en-US" dirty="0"/>
              <a:t>Depend on unknown equation of state (</a:t>
            </a:r>
            <a:r>
              <a:rPr lang="en-US" dirty="0" err="1"/>
              <a:t>EoS</a:t>
            </a:r>
            <a:r>
              <a:rPr lang="en-US" dirty="0"/>
              <a:t>)</a:t>
            </a:r>
          </a:p>
          <a:p>
            <a:r>
              <a:rPr lang="en-US" dirty="0"/>
              <a:t>Extreme nuclear physics! e.g. hadron-quark phase transition</a:t>
            </a:r>
          </a:p>
          <a:p>
            <a:r>
              <a:rPr lang="en-US" dirty="0"/>
              <a:t>Multi-messenger astronomy</a:t>
            </a:r>
          </a:p>
          <a:p>
            <a:r>
              <a:rPr lang="en-US" dirty="0"/>
              <a:t>Current detectors not sensitive in kHz</a:t>
            </a:r>
          </a:p>
          <a:p>
            <a:pPr rtl="0"/>
            <a:r>
              <a:rPr lang="en-GB" dirty="0"/>
              <a:t>NEMO concept sensitive in 1-4kHz band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</a:t>
            </a:fld>
            <a:endParaRPr lang="en-GB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0A059E-FD59-F5AB-2DF8-60B5ACB5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1820413"/>
            <a:ext cx="5489691" cy="367853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9FEAF0E7-9D4C-01C0-5531-E27F94FAAAB1}"/>
              </a:ext>
            </a:extLst>
          </p:cNvPr>
          <p:cNvSpPr txBox="1">
            <a:spLocks/>
          </p:cNvSpPr>
          <p:nvPr/>
        </p:nvSpPr>
        <p:spPr>
          <a:xfrm>
            <a:off x="6257467" y="1370786"/>
            <a:ext cx="4756714" cy="773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2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Binary neutron star </a:t>
            </a:r>
            <a:br>
              <a:rPr lang="en-GB"/>
            </a:br>
            <a:r>
              <a:rPr lang="en-GB"/>
              <a:t>post-merger oscillations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77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EA94-6DB3-CD15-1139-6E93EF8D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664C-32DC-8103-0E43-F3E5A0385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97B05-9C5E-77F8-2EE8-B4574C07F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Michelson interferometer experiences differential arm length change</a:t>
            </a:r>
          </a:p>
          <a:p>
            <a:r>
              <a:rPr lang="en-AU" dirty="0"/>
              <a:t>Optical path length difference creates interference</a:t>
            </a:r>
            <a:endParaRPr lang="en-US" dirty="0"/>
          </a:p>
          <a:p>
            <a:r>
              <a:rPr lang="en-US" dirty="0"/>
              <a:t>Signal “sidebands” in frequency domain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B4AE66-3873-315C-95DE-319ED4A4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C6A7746-9103-A56D-DB43-5173BBB7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1F8AA-5861-10C4-22C3-2D6234D6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580E1-AD65-1A7A-0E23-F128B48F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60" y="2361743"/>
            <a:ext cx="5328000" cy="299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05FB82-05F0-955D-BB72-23A08F71AFA3}"/>
              </a:ext>
            </a:extLst>
          </p:cNvPr>
          <p:cNvSpPr txBox="1"/>
          <p:nvPr/>
        </p:nvSpPr>
        <p:spPr>
          <a:xfrm>
            <a:off x="6353460" y="5422563"/>
            <a:ext cx="2133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/>
              <a:t>https://</a:t>
            </a:r>
            <a:r>
              <a:rPr lang="en-US" sz="600" u="sng" dirty="0" err="1"/>
              <a:t>www.youtube.com</a:t>
            </a:r>
            <a:r>
              <a:rPr lang="en-US" sz="600" u="sng" dirty="0"/>
              <a:t>/</a:t>
            </a:r>
            <a:r>
              <a:rPr lang="en-US" sz="600" u="sng" dirty="0" err="1"/>
              <a:t>watch?v</a:t>
            </a:r>
            <a:r>
              <a:rPr lang="en-US" sz="600" u="sng" dirty="0"/>
              <a:t>=UA1qG7Fjc2A</a:t>
            </a:r>
          </a:p>
        </p:txBody>
      </p:sp>
    </p:spTree>
    <p:extLst>
      <p:ext uri="{BB962C8B-B14F-4D97-AF65-F5344CB8AC3E}">
        <p14:creationId xmlns:p14="http://schemas.microsoft.com/office/powerpoint/2010/main" val="48839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68B4-3A5E-75A6-0337-434E393D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F70B7-BED9-657C-011C-0350E5D005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Signal recycling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D891-9FF9-3130-6E99-1AC162B061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 mirror (SRM) in front of output port to form signal recycling cavity</a:t>
            </a:r>
          </a:p>
          <a:p>
            <a:r>
              <a:rPr lang="en-US" dirty="0"/>
              <a:t>Signal sidebands resonantly enhanced</a:t>
            </a:r>
          </a:p>
          <a:p>
            <a:r>
              <a:rPr lang="en-US" dirty="0"/>
              <a:t>Tuning (microscopic displacement offset) and transmittivity change resonance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F4C4E-D7CC-668A-5158-9579F388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5782E5-CAF8-598D-9EE9-C40CD002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733EA-3408-2FF4-4B84-9AD68090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8EDBD45-D7D5-EC89-7C52-5E6A2333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57" y="1764139"/>
            <a:ext cx="5715503" cy="3675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4DCB7-084E-4735-1CC0-B3FBFC0B24CA}"/>
              </a:ext>
            </a:extLst>
          </p:cNvPr>
          <p:cNvSpPr txBox="1"/>
          <p:nvPr/>
        </p:nvSpPr>
        <p:spPr>
          <a:xfrm>
            <a:off x="5965957" y="5464036"/>
            <a:ext cx="58559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Figure 2.2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F159-8EA7-FDFF-3597-15A123E1D39D}"/>
              </a:ext>
            </a:extLst>
          </p:cNvPr>
          <p:cNvSpPr/>
          <p:nvPr/>
        </p:nvSpPr>
        <p:spPr>
          <a:xfrm>
            <a:off x="6683829" y="1948543"/>
            <a:ext cx="2329542" cy="2188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200C9-1CC3-C705-F0EA-C27B59F80D80}"/>
              </a:ext>
            </a:extLst>
          </p:cNvPr>
          <p:cNvSpPr/>
          <p:nvPr/>
        </p:nvSpPr>
        <p:spPr>
          <a:xfrm>
            <a:off x="9838830" y="2201636"/>
            <a:ext cx="1198357" cy="390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02EB40-6076-F668-3A36-DF41EE2640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013371" y="2396672"/>
            <a:ext cx="825459" cy="1739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1792BA-6ACB-9A31-9327-A2DACBA635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013371" y="1948543"/>
            <a:ext cx="825459" cy="448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6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4583-5D4F-4DAB-AC40-E424105E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EDB1-08FF-63D1-9BD7-CCAD2DCE49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Variable reflectivity mirror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05506-2EBB-2021-3397-4D1E878D30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Another Michelson can act as a variable-reflectivity mirror (</a:t>
            </a:r>
            <a:r>
              <a:rPr lang="en-US" dirty="0" err="1"/>
              <a:t>vSRM</a:t>
            </a:r>
            <a:r>
              <a:rPr lang="en-US" dirty="0"/>
              <a:t>)</a:t>
            </a:r>
          </a:p>
          <a:p>
            <a:r>
              <a:rPr lang="en-US" dirty="0"/>
              <a:t>Tunable sensitivity!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457317-2C45-ECFE-7185-315D832B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07F348-F72C-CE95-2441-FA7E0F43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17757-BC1F-C7F2-6B79-6E258B5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03F0619-747A-9DD3-3335-35D6EE6D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854" y="1760220"/>
            <a:ext cx="3515327" cy="367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0C9E5A-CABD-C124-DAAF-3A02BE091504}"/>
              </a:ext>
            </a:extLst>
          </p:cNvPr>
          <p:cNvSpPr/>
          <p:nvPr/>
        </p:nvSpPr>
        <p:spPr>
          <a:xfrm>
            <a:off x="8240486" y="4528457"/>
            <a:ext cx="1121228" cy="3701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D45F2-10EE-68D5-857F-2F89C1326C5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26045" y="3789979"/>
            <a:ext cx="2014441" cy="923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1C713014-40C7-C14E-C01A-94094E44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43" y="3791249"/>
            <a:ext cx="4975136" cy="233526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3277BA-5E8E-2E78-3259-F9CC661E0D5B}"/>
              </a:ext>
            </a:extLst>
          </p:cNvPr>
          <p:cNvSpPr txBox="1"/>
          <p:nvPr/>
        </p:nvSpPr>
        <p:spPr>
          <a:xfrm>
            <a:off x="1050734" y="6180133"/>
            <a:ext cx="5333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2.9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C37BAB-BC9A-782D-C421-9BFA4C708719}"/>
              </a:ext>
            </a:extLst>
          </p:cNvPr>
          <p:cNvCxnSpPr>
            <a:cxnSpLocks/>
          </p:cNvCxnSpPr>
          <p:nvPr/>
        </p:nvCxnSpPr>
        <p:spPr>
          <a:xfrm flipH="1">
            <a:off x="6226045" y="4705428"/>
            <a:ext cx="2014441" cy="1421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4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4583-5D4F-4DAB-AC40-E424105E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EDB1-08FF-63D1-9BD7-CCAD2DCE49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dirty="0" err="1"/>
              <a:t>vSRM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05506-2EBB-2021-3397-4D1E878D30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de Vine showed orthogonality: </a:t>
            </a:r>
          </a:p>
          <a:p>
            <a:pPr lvl="1"/>
            <a:r>
              <a:rPr lang="en-US" dirty="0"/>
              <a:t>SRC tuning → peak frequency</a:t>
            </a:r>
          </a:p>
          <a:p>
            <a:pPr lvl="1"/>
            <a:r>
              <a:rPr lang="en-US" dirty="0"/>
              <a:t>SRM reflectivity → peak bandwidth</a:t>
            </a:r>
          </a:p>
          <a:p>
            <a:r>
              <a:rPr lang="en-US" dirty="0"/>
              <a:t>Orthogonality disappears when arm cavities are added (three-mirror coupled cavity)</a:t>
            </a:r>
          </a:p>
          <a:p>
            <a:r>
              <a:rPr lang="en-US" dirty="0" err="1"/>
              <a:t>vSRM</a:t>
            </a:r>
            <a:r>
              <a:rPr lang="en-US" dirty="0"/>
              <a:t> provides flexibility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457317-2C45-ECFE-7185-315D832B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07F348-F72C-CE95-2441-FA7E0F43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17757-BC1F-C7F2-6B79-6E258B5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277BA-5E8E-2E78-3259-F9CC661E0D5B}"/>
              </a:ext>
            </a:extLst>
          </p:cNvPr>
          <p:cNvSpPr txBox="1"/>
          <p:nvPr/>
        </p:nvSpPr>
        <p:spPr>
          <a:xfrm>
            <a:off x="6226045" y="5077023"/>
            <a:ext cx="5333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2.4 from de Vine, G – Variable Reflectivity Mirrors for Signal Recycled Michelson Interferometer Gravitational Wave Detectors (2001) (</a:t>
            </a:r>
            <a:r>
              <a:rPr lang="en-US" sz="600" dirty="0" err="1"/>
              <a:t>Honours</a:t>
            </a:r>
            <a:r>
              <a:rPr lang="en-US" sz="600" dirty="0"/>
              <a:t> thesis)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9E4EDB4-6E9C-2729-6376-C7F8929B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57" y="2276507"/>
            <a:ext cx="6530798" cy="269113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2A7590-BC73-3496-12C7-789F556CB707}"/>
              </a:ext>
            </a:extLst>
          </p:cNvPr>
          <p:cNvSpPr txBox="1">
            <a:spLocks/>
          </p:cNvSpPr>
          <p:nvPr/>
        </p:nvSpPr>
        <p:spPr>
          <a:xfrm>
            <a:off x="6096000" y="1723663"/>
            <a:ext cx="2567649" cy="44346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Change SRC tuning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1C8F8-3245-AEC4-56D7-F39CF18589C9}"/>
              </a:ext>
            </a:extLst>
          </p:cNvPr>
          <p:cNvSpPr txBox="1">
            <a:spLocks/>
          </p:cNvSpPr>
          <p:nvPr/>
        </p:nvSpPr>
        <p:spPr>
          <a:xfrm>
            <a:off x="9114971" y="1743600"/>
            <a:ext cx="2910985" cy="443467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Change SRM reflectivity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7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4583-5D4F-4DAB-AC40-E424105E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gravitational waves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DEDB1-08FF-63D1-9BD7-CCAD2DCE49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dirty="0" err="1"/>
              <a:t>vSRM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05506-2EBB-2021-3397-4D1E878D30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de Vine showed orthogonality: </a:t>
            </a:r>
          </a:p>
          <a:p>
            <a:pPr lvl="1"/>
            <a:r>
              <a:rPr lang="en-US" dirty="0"/>
              <a:t>SRC tuning → peak frequency</a:t>
            </a:r>
          </a:p>
          <a:p>
            <a:pPr lvl="1"/>
            <a:r>
              <a:rPr lang="en-US" dirty="0"/>
              <a:t>SRM reflectivity → peak bandwidth</a:t>
            </a:r>
          </a:p>
          <a:p>
            <a:r>
              <a:rPr lang="en-US" dirty="0"/>
              <a:t>Orthogonality disappears when arm cavities are added (three-mirror coupled cavity)</a:t>
            </a:r>
          </a:p>
          <a:p>
            <a:r>
              <a:rPr lang="en-US" dirty="0" err="1"/>
              <a:t>vSRM</a:t>
            </a:r>
            <a:r>
              <a:rPr lang="en-US" dirty="0"/>
              <a:t> provides flexibility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457317-2C45-ECFE-7185-315D832B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rtl="0"/>
            <a:r>
              <a:rPr lang="en-GB" dirty="0"/>
              <a:t>Finding NEMO: </a:t>
            </a:r>
            <a:r>
              <a:rPr lang="en-GB" sz="1050" dirty="0"/>
              <a:t>Optimising a neutron star extreme matter observatory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07F348-F72C-CE95-2441-FA7E0F43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17757-BC1F-C7F2-6B79-6E258B51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F7ECA1-59D9-4E6C-96E7-EDD40F49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767" y="1586740"/>
            <a:ext cx="6545161" cy="41536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3277BA-5E8E-2E78-3259-F9CC661E0D5B}"/>
              </a:ext>
            </a:extLst>
          </p:cNvPr>
          <p:cNvSpPr txBox="1"/>
          <p:nvPr/>
        </p:nvSpPr>
        <p:spPr>
          <a:xfrm>
            <a:off x="5606569" y="5086594"/>
            <a:ext cx="37825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Adapted from Figure 4 from McClelland, D &amp; Gray, M – Advanced interferometer configurations (2003)</a:t>
            </a:r>
          </a:p>
        </p:txBody>
      </p:sp>
    </p:spTree>
    <p:extLst>
      <p:ext uri="{BB962C8B-B14F-4D97-AF65-F5344CB8AC3E}">
        <p14:creationId xmlns:p14="http://schemas.microsoft.com/office/powerpoint/2010/main" val="2152335968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13298</TotalTime>
  <Words>1668</Words>
  <Application>Microsoft Macintosh PowerPoint</Application>
  <PresentationFormat>Widescreen</PresentationFormat>
  <Paragraphs>308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Calibri</vt:lpstr>
      <vt:lpstr>Cambria Math</vt:lpstr>
      <vt:lpstr>ColorBlockVTI</vt:lpstr>
      <vt:lpstr>Finding NEMO:  Optimising a neutron star extreme matter observatory</vt:lpstr>
      <vt:lpstr>Background</vt:lpstr>
      <vt:lpstr>Neutron Star Extreme Matter Observatory (NEMO)</vt:lpstr>
      <vt:lpstr>Neutron Star Extreme Matter Observatory (NEMO)</vt:lpstr>
      <vt:lpstr>Detecting gravitational waves</vt:lpstr>
      <vt:lpstr>Detecting gravitational waves</vt:lpstr>
      <vt:lpstr>Detecting gravitational waves</vt:lpstr>
      <vt:lpstr>Detecting gravitational waves</vt:lpstr>
      <vt:lpstr>Detecting gravitational waves</vt:lpstr>
      <vt:lpstr>Detecting gravitational waves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Optimising NEMO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NEMO:  Optimising a neutron star extreme matter observatory</dc:title>
  <dc:creator>Justin Yu</dc:creator>
  <cp:lastModifiedBy>Justin Yu</cp:lastModifiedBy>
  <cp:revision>21</cp:revision>
  <dcterms:created xsi:type="dcterms:W3CDTF">2023-01-08T22:36:14Z</dcterms:created>
  <dcterms:modified xsi:type="dcterms:W3CDTF">2023-01-20T06:03:52Z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